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handoutMasterIdLst>
    <p:handoutMasterId r:id="rId16"/>
  </p:handoutMasterIdLst>
  <p:sldIdLst>
    <p:sldId id="256" r:id="rId5"/>
    <p:sldId id="258" r:id="rId6"/>
    <p:sldId id="259" r:id="rId7"/>
    <p:sldId id="260" r:id="rId8"/>
    <p:sldId id="267" r:id="rId9"/>
    <p:sldId id="268" r:id="rId10"/>
    <p:sldId id="262" r:id="rId11"/>
    <p:sldId id="263" r:id="rId12"/>
    <p:sldId id="264" r:id="rId13"/>
    <p:sldId id="265" r:id="rId14"/>
    <p:sldId id="266" r:id="rId15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6A5DAA-2C0F-462C-A11D-2FC4893A412F}" v="1" dt="2020-03-27T19:44:55.8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CF878160-6F73-4776-A201-288727BD1272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E7DB1590-3858-4392-8260-836D27BBB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42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Soil Horizons Foldable</a:t>
            </a:r>
          </a:p>
        </p:txBody>
      </p:sp>
    </p:spTree>
    <p:extLst>
      <p:ext uri="{BB962C8B-B14F-4D97-AF65-F5344CB8AC3E}">
        <p14:creationId xmlns:p14="http://schemas.microsoft.com/office/powerpoint/2010/main" val="851043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365" y="3749198"/>
            <a:ext cx="2726764" cy="169819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Horizon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1188878"/>
            <a:ext cx="5240868" cy="5120640"/>
          </a:xfrm>
        </p:spPr>
        <p:txBody>
          <a:bodyPr>
            <a:normAutofit fontScale="77500" lnSpcReduction="20000"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 HORIZON- “Weathered parent material”</a:t>
            </a:r>
          </a:p>
          <a:p>
            <a:r>
              <a:rPr lang="en-US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This is the layer that we call “partially weathered rock" and it is located just below the B Horizon. </a:t>
            </a:r>
          </a:p>
          <a:p>
            <a:r>
              <a:rPr lang="en-US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This layer is made up of slightly unbroken rock and only a little bit of organic material is found here.</a:t>
            </a:r>
          </a:p>
          <a:p>
            <a:r>
              <a:rPr lang="en-US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Plant roots are not found in this layer.</a:t>
            </a:r>
          </a:p>
          <a:p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617"/>
            <a:ext cx="3749365" cy="5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7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365" y="4430047"/>
            <a:ext cx="2726764" cy="169819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Horizon 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864108"/>
            <a:ext cx="5240868" cy="5120640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 HORIZON- “Bed Rock”</a:t>
            </a:r>
          </a:p>
          <a:p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This is the layer we call “bedrock” and it is solid rock that has not been weathered.</a:t>
            </a:r>
          </a:p>
          <a:p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Bed rock contains the least amount of humus making it the least fertile horizon.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617"/>
            <a:ext cx="3749365" cy="5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15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Fold your paper vertically on the solid line.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500" t="9247" r="12687" b="11741"/>
          <a:stretch/>
        </p:blipFill>
        <p:spPr>
          <a:xfrm rot="5400000">
            <a:off x="3456516" y="1614678"/>
            <a:ext cx="4445003" cy="361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509" t="19407" r="4573" b="14889"/>
          <a:stretch/>
        </p:blipFill>
        <p:spPr>
          <a:xfrm rot="5400000">
            <a:off x="6714067" y="1919478"/>
            <a:ext cx="5245101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93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224377" cy="4601183"/>
          </a:xfrm>
        </p:spPr>
        <p:txBody>
          <a:bodyPr/>
          <a:lstStyle/>
          <a:p>
            <a:r>
              <a:rPr lang="en-US" dirty="0"/>
              <a:t>Label the top “Soil Horizons” then mark the tabs O, A, B, C, D from top to bottom.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074" y="629693"/>
            <a:ext cx="3005588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38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2096036"/>
            <a:ext cx="2834640" cy="2377440"/>
          </a:xfrm>
        </p:spPr>
        <p:txBody>
          <a:bodyPr>
            <a:normAutofit fontScale="90000"/>
          </a:bodyPr>
          <a:lstStyle/>
          <a:p>
            <a:r>
              <a:rPr lang="en-US" dirty="0"/>
              <a:t>On the outside of the foldable illustrate the different layers using colored pencils or crayons.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ttps://media.licdn.com/mpr/mpr/shrinknp_800_800/AAEAAQAAAAAAAAZ1AAAAJGVjMDQ1MGI2LTJkOTMtNDg4ZS05MGRiLWJiZDlmYzA2NmRm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38" y="0"/>
            <a:ext cx="8174043" cy="701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012839" y="1159098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18184" y="2096036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45602" y="3006615"/>
            <a:ext cx="405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57133" y="4641813"/>
            <a:ext cx="431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2210" y="5585333"/>
            <a:ext cx="340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98717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2096035"/>
            <a:ext cx="2834640" cy="3611081"/>
          </a:xfrm>
        </p:spPr>
        <p:txBody>
          <a:bodyPr>
            <a:normAutofit fontScale="90000"/>
          </a:bodyPr>
          <a:lstStyle/>
          <a:p>
            <a:r>
              <a:rPr lang="en-US" dirty="0"/>
              <a:t>When you finish coloring your layers, you should walk around and find the notes for the different layers. You are responsible for getting them all before you leave today!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ttps://media.licdn.com/mpr/mpr/shrinknp_800_800/AAEAAQAAAAAAAAZ1AAAAJGVjMDQ1MGI2LTJkOTMtNDg4ZS05MGRiLWJiZDlmYzA2NmRm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38" y="0"/>
            <a:ext cx="8174043" cy="701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012839" y="1159098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18184" y="2096036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45602" y="3006615"/>
            <a:ext cx="405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57133" y="4641813"/>
            <a:ext cx="431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2210" y="5585333"/>
            <a:ext cx="340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p:sp>
        <p:nvSpPr>
          <p:cNvPr id="4" name="Rectangle 3"/>
          <p:cNvSpPr/>
          <p:nvPr/>
        </p:nvSpPr>
        <p:spPr>
          <a:xfrm>
            <a:off x="8115300" y="660400"/>
            <a:ext cx="3636008" cy="5765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8298" r="2222" b="20711"/>
          <a:stretch/>
        </p:blipFill>
        <p:spPr>
          <a:xfrm rot="5400000">
            <a:off x="6604716" y="2032000"/>
            <a:ext cx="5969089" cy="279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377803" y="1511518"/>
            <a:ext cx="5981745" cy="3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36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EC102-BDCC-4E70-BC8E-FB160F7E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The Inside of the Foldable!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95110-14FE-45DC-9CB5-1FDBD453D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On the inside of the foldable, you will take the notes for each of the soil horizons!</a:t>
            </a:r>
          </a:p>
        </p:txBody>
      </p:sp>
    </p:spTree>
    <p:extLst>
      <p:ext uri="{BB962C8B-B14F-4D97-AF65-F5344CB8AC3E}">
        <p14:creationId xmlns:p14="http://schemas.microsoft.com/office/powerpoint/2010/main" val="3451483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365" y="864108"/>
            <a:ext cx="2726764" cy="169819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Horizon 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864108"/>
            <a:ext cx="5240868" cy="5120640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 HORIZON- “Organic Litter”</a:t>
            </a:r>
            <a:endParaRPr lang="en-US" sz="4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 This is the top layer of soil that is made up of living and decomposed materials like leaves, plants, and bugs. </a:t>
            </a:r>
          </a:p>
          <a:p>
            <a:r>
              <a:rPr lang="en-US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This layer is very thin and is usually pretty dark.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617"/>
            <a:ext cx="3749365" cy="5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07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365" y="1726236"/>
            <a:ext cx="2726764" cy="169819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Horizon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6207" y="176731"/>
            <a:ext cx="5240868" cy="6495392"/>
          </a:xfrm>
        </p:spPr>
        <p:txBody>
          <a:bodyPr>
            <a:normAutofit fontScale="70000" lnSpcReduction="20000"/>
          </a:bodyPr>
          <a:lstStyle/>
          <a:p>
            <a:r>
              <a:rPr lang="en-US" sz="4400" b="1" dirty="0">
                <a:solidFill>
                  <a:srgbClr val="003300"/>
                </a:solidFill>
                <a:latin typeface="Century Gothic" panose="020B0502020202020204" pitchFamily="34" charset="0"/>
              </a:rPr>
              <a:t>A HORIZON – “Top Soil”</a:t>
            </a:r>
          </a:p>
          <a:p>
            <a:r>
              <a:rPr lang="en-US" sz="4400" dirty="0">
                <a:solidFill>
                  <a:srgbClr val="003300"/>
                </a:solidFill>
                <a:latin typeface="Century Gothic" panose="020B0502020202020204" pitchFamily="34" charset="0"/>
              </a:rPr>
              <a:t>This is the layer that we call "topsoil" and it is located just below the O Horizon. </a:t>
            </a:r>
          </a:p>
          <a:p>
            <a:r>
              <a:rPr lang="en-US" sz="4400" dirty="0">
                <a:solidFill>
                  <a:srgbClr val="003300"/>
                </a:solidFill>
                <a:latin typeface="Century Gothic" panose="020B0502020202020204" pitchFamily="34" charset="0"/>
              </a:rPr>
              <a:t>It contains humus, plant roots, and decayed organic matter.</a:t>
            </a:r>
          </a:p>
          <a:p>
            <a:r>
              <a:rPr lang="en-US" sz="4400" dirty="0">
                <a:solidFill>
                  <a:srgbClr val="003300"/>
                </a:solidFill>
                <a:latin typeface="Century Gothic" panose="020B0502020202020204" pitchFamily="34" charset="0"/>
              </a:rPr>
              <a:t>Top soil is darker in color due to all of the decayed organic matter.</a:t>
            </a:r>
          </a:p>
          <a:p>
            <a:r>
              <a:rPr lang="en-US" sz="4400" dirty="0">
                <a:solidFill>
                  <a:srgbClr val="003300"/>
                </a:solidFill>
                <a:latin typeface="Century Gothic" panose="020B0502020202020204" pitchFamily="34" charset="0"/>
              </a:rPr>
              <a:t>This is the most fertile horizon due to all of the humus.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617"/>
            <a:ext cx="3749365" cy="5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47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365" y="2575331"/>
            <a:ext cx="2726764" cy="169819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Horizon 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5131" y="536028"/>
            <a:ext cx="5240868" cy="615816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3300"/>
                </a:solidFill>
                <a:latin typeface="Century Gothic" panose="020B0502020202020204" pitchFamily="34" charset="0"/>
              </a:rPr>
              <a:t>B HORIZON- “Subsoil”</a:t>
            </a:r>
          </a:p>
          <a:p>
            <a:r>
              <a:rPr lang="en-US" sz="3200" dirty="0">
                <a:solidFill>
                  <a:srgbClr val="003300"/>
                </a:solidFill>
                <a:latin typeface="Century Gothic" panose="020B0502020202020204" pitchFamily="34" charset="0"/>
              </a:rPr>
              <a:t>This is the layer that we call "subsoil" and it is located just below the A Horizon. </a:t>
            </a:r>
          </a:p>
          <a:p>
            <a:r>
              <a:rPr lang="en-US" sz="3200" dirty="0">
                <a:solidFill>
                  <a:srgbClr val="003300"/>
                </a:solidFill>
                <a:latin typeface="Century Gothic" panose="020B0502020202020204" pitchFamily="34" charset="0"/>
              </a:rPr>
              <a:t>This layer has clay and mineral deposits and less organic materials than the layers above it. </a:t>
            </a:r>
          </a:p>
          <a:p>
            <a:r>
              <a:rPr lang="en-US" sz="3200" dirty="0">
                <a:solidFill>
                  <a:srgbClr val="003300"/>
                </a:solidFill>
                <a:latin typeface="Century Gothic" panose="020B0502020202020204" pitchFamily="34" charset="0"/>
              </a:rPr>
              <a:t>This layer is also lighter in color than the layers above it.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617"/>
            <a:ext cx="3749365" cy="5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5011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NotebookLocked xmlns="d1bea57f-f24a-4814-8dfc-e372b91f2504" xsi:nil="true"/>
    <Owner xmlns="d1bea57f-f24a-4814-8dfc-e372b91f2504">
      <UserInfo>
        <DisplayName/>
        <AccountId xsi:nil="true"/>
        <AccountType/>
      </UserInfo>
    </Owner>
    <CultureName xmlns="d1bea57f-f24a-4814-8dfc-e372b91f2504" xsi:nil="true"/>
    <Invited_Teachers xmlns="d1bea57f-f24a-4814-8dfc-e372b91f2504" xsi:nil="true"/>
    <Is_Collaboration_Space_Locked xmlns="d1bea57f-f24a-4814-8dfc-e372b91f2504" xsi:nil="true"/>
    <Has_Teacher_Only_SectionGroup xmlns="d1bea57f-f24a-4814-8dfc-e372b91f2504" xsi:nil="true"/>
    <Templates xmlns="d1bea57f-f24a-4814-8dfc-e372b91f2504" xsi:nil="true"/>
    <NotebookType xmlns="d1bea57f-f24a-4814-8dfc-e372b91f2504" xsi:nil="true"/>
    <AppVersion xmlns="d1bea57f-f24a-4814-8dfc-e372b91f2504" xsi:nil="true"/>
    <TeamsChannelId xmlns="d1bea57f-f24a-4814-8dfc-e372b91f2504" xsi:nil="true"/>
    <DefaultSectionNames xmlns="d1bea57f-f24a-4814-8dfc-e372b91f2504" xsi:nil="true"/>
    <Invited_Students xmlns="d1bea57f-f24a-4814-8dfc-e372b91f2504" xsi:nil="true"/>
    <Self_Registration_Enabled xmlns="d1bea57f-f24a-4814-8dfc-e372b91f2504" xsi:nil="true"/>
    <Math_Settings xmlns="d1bea57f-f24a-4814-8dfc-e372b91f2504" xsi:nil="true"/>
    <Self_Registration_Enabled0 xmlns="d1bea57f-f24a-4814-8dfc-e372b91f2504" xsi:nil="true"/>
    <FolderType xmlns="d1bea57f-f24a-4814-8dfc-e372b91f2504" xsi:nil="true"/>
    <Teachers xmlns="d1bea57f-f24a-4814-8dfc-e372b91f2504">
      <UserInfo>
        <DisplayName/>
        <AccountId xsi:nil="true"/>
        <AccountType/>
      </UserInfo>
    </Teachers>
    <Students xmlns="d1bea57f-f24a-4814-8dfc-e372b91f2504">
      <UserInfo>
        <DisplayName/>
        <AccountId xsi:nil="true"/>
        <AccountType/>
      </UserInfo>
    </Students>
    <Student_Groups xmlns="d1bea57f-f24a-4814-8dfc-e372b91f2504">
      <UserInfo>
        <DisplayName/>
        <AccountId xsi:nil="true"/>
        <AccountType/>
      </UserInfo>
    </Student_Group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FD5B40CC20934FBE02B9BFEDA731E6" ma:contentTypeVersion="31" ma:contentTypeDescription="Create a new document." ma:contentTypeScope="" ma:versionID="e4d7965a878f773d0914bc5893ac6b9b">
  <xsd:schema xmlns:xsd="http://www.w3.org/2001/XMLSchema" xmlns:xs="http://www.w3.org/2001/XMLSchema" xmlns:p="http://schemas.microsoft.com/office/2006/metadata/properties" xmlns:ns3="1f288448-f477-4024-bfa7-c5da6d31a550" xmlns:ns4="d1bea57f-f24a-4814-8dfc-e372b91f2504" targetNamespace="http://schemas.microsoft.com/office/2006/metadata/properties" ma:root="true" ma:fieldsID="b7154447e743345dd1e4f8c5b8b1160d" ns3:_="" ns4:_="">
    <xsd:import namespace="1f288448-f477-4024-bfa7-c5da6d31a550"/>
    <xsd:import namespace="d1bea57f-f24a-4814-8dfc-e372b91f250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MediaServiceMetadata" minOccurs="0"/>
                <xsd:element ref="ns4:MediaServiceFastMetadata" minOccurs="0"/>
                <xsd:element ref="ns4:TeamsChannelId" minOccurs="0"/>
                <xsd:element ref="ns4:Templates" minOccurs="0"/>
                <xsd:element ref="ns4:Self_Registration_Enabled0" minOccurs="0"/>
                <xsd:element ref="ns4:Is_Collaboration_Space_Locked" minOccurs="0"/>
                <xsd:element ref="ns4:IsNotebookLocked" minOccurs="0"/>
                <xsd:element ref="ns4:Math_Settings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288448-f477-4024-bfa7-c5da6d31a55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ea57f-f24a-4814-8dfc-e372b91f2504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MediaServiceMetadata" ma:index="2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5" nillable="true" ma:displayName="MediaServiceFastMetadata" ma:hidden="true" ma:internalName="MediaServiceFastMetadata" ma:readOnly="true">
      <xsd:simpleType>
        <xsd:restriction base="dms:Note"/>
      </xsd:simpleType>
    </xsd:element>
    <xsd:element name="TeamsChannelId" ma:index="26" nillable="true" ma:displayName="Teams Channel Id" ma:internalName="TeamsChannelId">
      <xsd:simpleType>
        <xsd:restriction base="dms:Text"/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Is_Collaboration_Space_Locked" ma:index="29" nillable="true" ma:displayName="Is Collaboration Space Locked" ma:internalName="Is_Collaboration_Space_Locked">
      <xsd:simpleType>
        <xsd:restriction base="dms:Boolean"/>
      </xsd:simpleType>
    </xsd:element>
    <xsd:element name="IsNotebookLocked" ma:index="30" nillable="true" ma:displayName="Is Notebook Locked" ma:internalName="IsNotebookLocked">
      <xsd:simpleType>
        <xsd:restriction base="dms:Boolean"/>
      </xsd:simpleType>
    </xsd:element>
    <xsd:element name="Math_Settings" ma:index="31" nillable="true" ma:displayName="Math Settings" ma:internalName="Math_Settings">
      <xsd:simpleType>
        <xsd:restriction base="dms:Text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5" nillable="true" ma:displayName="Tags" ma:internalName="MediaServiceAutoTags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2FD811-277A-4A4B-A865-68E614756BC7}">
  <ds:schemaRefs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d1bea57f-f24a-4814-8dfc-e372b91f2504"/>
    <ds:schemaRef ds:uri="1f288448-f477-4024-bfa7-c5da6d31a550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9BBE45A-E4C2-45C5-B230-8EA7CFBF0C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C51268-1E63-4E80-B4D2-94047C4D63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288448-f477-4024-bfa7-c5da6d31a550"/>
    <ds:schemaRef ds:uri="d1bea57f-f24a-4814-8dfc-e372b91f25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1340</TotalTime>
  <Words>396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Corbel</vt:lpstr>
      <vt:lpstr>Wingdings 2</vt:lpstr>
      <vt:lpstr>Frame</vt:lpstr>
      <vt:lpstr>Soil Horizons Foldable</vt:lpstr>
      <vt:lpstr>Fold your paper vertically on the solid line.</vt:lpstr>
      <vt:lpstr>Label the top “Soil Horizons” then mark the tabs O, A, B, C, D from top to bottom.</vt:lpstr>
      <vt:lpstr>On the outside of the foldable illustrate the different layers using colored pencils or crayons.</vt:lpstr>
      <vt:lpstr>When you finish coloring your layers, you should walk around and find the notes for the different layers. You are responsible for getting them all before you leave today!</vt:lpstr>
      <vt:lpstr>Notes on The Inside of the Foldable!</vt:lpstr>
      <vt:lpstr>Horizon O</vt:lpstr>
      <vt:lpstr>Horizon A</vt:lpstr>
      <vt:lpstr>Horizon B</vt:lpstr>
      <vt:lpstr>Horizon C</vt:lpstr>
      <vt:lpstr>Horizon D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Horizons Foldable</dc:title>
  <dc:creator>Jennifer Brownlee</dc:creator>
  <cp:lastModifiedBy>Kelsey Snell</cp:lastModifiedBy>
  <cp:revision>18</cp:revision>
  <cp:lastPrinted>2016-10-11T20:45:13Z</cp:lastPrinted>
  <dcterms:created xsi:type="dcterms:W3CDTF">2016-10-11T19:33:19Z</dcterms:created>
  <dcterms:modified xsi:type="dcterms:W3CDTF">2020-03-30T12:53:10Z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0x010100BFFD5B40CC20934FBE02B9BFEDA731E6</vt:lpwstr>
  </property>
</Properties>
</file>