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6"/>
  </p:notesMasterIdLst>
  <p:sldIdLst>
    <p:sldId id="293" r:id="rId5"/>
    <p:sldId id="306" r:id="rId6"/>
    <p:sldId id="301" r:id="rId7"/>
    <p:sldId id="302" r:id="rId8"/>
    <p:sldId id="303" r:id="rId9"/>
    <p:sldId id="300" r:id="rId10"/>
    <p:sldId id="307" r:id="rId11"/>
    <p:sldId id="304" r:id="rId12"/>
    <p:sldId id="305" r:id="rId13"/>
    <p:sldId id="308" r:id="rId14"/>
    <p:sldId id="30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507D4-5BB1-4767-A642-AAE3177E03AE}" v="7" dt="2019-08-15T19:57:36.29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774" autoAdjust="0"/>
  </p:normalViewPr>
  <p:slideViewPr>
    <p:cSldViewPr>
      <p:cViewPr varScale="1">
        <p:scale>
          <a:sx n="67" d="100"/>
          <a:sy n="67" d="100"/>
        </p:scale>
        <p:origin x="12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A64F9-6E19-49DA-8548-5D1320B4F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0F6A6-34A7-43E2-BFC6-CAC5FAA3E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65187-C706-4A72-99D4-F46D3203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53DA-8BF4-4869-96FE-9BCF43372D46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F942C-C085-42A8-8610-5B57458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7827B-704E-469F-8937-E1EAE56F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60A1D-058D-44C5-BC5C-2C498A9EF8DA}"/>
              </a:ext>
            </a:extLst>
          </p:cNvPr>
          <p:cNvSpPr/>
          <p:nvPr userDrawn="1"/>
        </p:nvSpPr>
        <p:spPr>
          <a:xfrm>
            <a:off x="0" y="2372264"/>
            <a:ext cx="9144000" cy="2113472"/>
          </a:xfrm>
          <a:prstGeom prst="rect">
            <a:avLst/>
          </a:prstGeom>
          <a:solidFill>
            <a:schemeClr val="bg2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9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D3E1-D87D-4857-95EE-C62977E5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695D0-C2C8-456F-AC00-1775277DC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42BC7-ECA5-41CB-8E1B-9B75351B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8/15/2019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892A-A63E-4430-943E-7CC43DDA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F4E30-B784-486C-8F50-5261473D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0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A2FCE-C15D-4EEB-8109-EBA8BC272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ED8AD-EA42-4694-8BBF-3FC52AB85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A7A97-B030-4480-94E6-CE5D9E89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8/15/2019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84910-C5E9-41E1-B33E-28EA957E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83D04-3B04-4C89-BD8E-2A4244FB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12C91-A626-44BD-9D80-3624C0792878}"/>
              </a:ext>
            </a:extLst>
          </p:cNvPr>
          <p:cNvSpPr/>
          <p:nvPr userDrawn="1"/>
        </p:nvSpPr>
        <p:spPr>
          <a:xfrm>
            <a:off x="0" y="2372264"/>
            <a:ext cx="9144000" cy="2113472"/>
          </a:xfrm>
          <a:prstGeom prst="rect">
            <a:avLst/>
          </a:prstGeom>
          <a:solidFill>
            <a:schemeClr val="bg2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extLst/>
          </a:lstStyle>
          <a:p>
            <a:fld id="{743653DA-8BF4-4869-96FE-9BCF43372D46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533400" y="2819400"/>
            <a:ext cx="8153400" cy="691896"/>
          </a:xfrm>
        </p:spPr>
        <p:txBody>
          <a:bodyPr/>
          <a:lstStyle>
            <a:lvl1pPr marR="9144" algn="ctr">
              <a:defRPr sz="3800" cap="all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8821DBD-8C89-4419-93B6-FC276602F9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638551"/>
            <a:ext cx="8229600" cy="639762"/>
          </a:xfrm>
        </p:spPr>
        <p:txBody>
          <a:bodyPr anchor="ctr"/>
          <a:lstStyle>
            <a:lvl1pPr marL="73152" indent="0" algn="ctr">
              <a:buNone/>
              <a:defRPr sz="2400" b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marL="0">
              <a:spcBef>
                <a:spcPts val="0"/>
              </a:spcBef>
            </a:pPr>
            <a:r>
              <a:rPr lang="en-US" dirty="0"/>
              <a:t>Your name, Your teacher’s name</a:t>
            </a:r>
          </a:p>
          <a:p>
            <a:pPr marL="0">
              <a:spcBef>
                <a:spcPts val="0"/>
              </a:spcBef>
            </a:pPr>
            <a:r>
              <a:rPr lang="en-US" dirty="0"/>
              <a:t>Your school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4CE9-1507-4466-B2CC-B5DEDB5E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72591-1896-4343-8B7A-1B63D604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B2B2D-C532-4E0B-8F84-2B930DC0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1F640-5B99-4FFC-A3E0-C3EAE409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11502-F9BB-4FB7-92DF-753E0114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0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9F5F-D309-4E99-B28F-14A606B7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D162F-C868-4B11-B89A-1345CDB8B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D85A1-8137-44F2-89A5-173C2303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8357-BCBC-4B74-9686-EFA897E1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52DB6-F40E-491C-BE82-A878147A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1347-2823-4EFD-A518-CBBA0A1A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C874-6B5E-4280-8F02-D1B06660E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D96B1-E1F3-4467-8A92-06191B7EB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57C9-99F9-4CF7-AF26-155AC715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1E3E-4B2F-4895-B65E-28B2E64F39F6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0A80E-C47F-481B-BFEA-0904B770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EFFA6-FCA5-4291-AB59-6794EE19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9E39C-1DD3-46C1-9427-284FE68114C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all" baseline="0" dirty="0"/>
          </a:p>
        </p:txBody>
      </p:sp>
    </p:spTree>
    <p:extLst>
      <p:ext uri="{BB962C8B-B14F-4D97-AF65-F5344CB8AC3E}">
        <p14:creationId xmlns:p14="http://schemas.microsoft.com/office/powerpoint/2010/main" val="29054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CC9E-6856-4B82-A326-FA582AC30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A7E1B-81D4-4CAC-97C1-7EB9EF696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7638D-72C9-4527-A5BD-F4144775D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503E9-2B2D-4598-80EC-E3BB48FB2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042DD-13C6-43C3-BAE5-5667E49DB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04B65-602C-46B9-A647-9EF60EC2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B4B2B-9D01-4912-B577-09C3761B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F1548-47C2-43AF-9343-28210086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0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7E3A-A1E9-4E07-BB0A-BED1509C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7DB8C-32C0-4E53-8598-262D8FD5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26934-5189-4A64-9CA5-FD55D238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DB561-3708-425A-8DE7-E567C6AD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4F33C9-D6A8-4D68-AFCC-B83F703D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F816D-1DF9-406F-A44C-D760447E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0285C-9CA4-4A3F-BE35-4D554930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2D22-BBF4-429B-B354-6A748C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5EE41-BB22-4054-B63C-2D1AC7FE9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612C9-CBF0-4B8F-B0F3-476CF820A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573A8-1B8D-44FA-B8D6-F958D7A6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D13C6-B3BC-4880-9E2B-84FBD8EB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79E31-F9F4-4564-875C-1EF79DF2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67F5-CE0C-42B9-884E-54868D5F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95EE8-D061-48D7-97CD-046205A28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67CC5-C0CC-46FC-9FF6-1322BEB31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5EB80-2297-4540-9DEB-90DFEC15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8/15/2019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A23F6-0CE5-4218-AB29-D2C3DA26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FF955-1DBB-4940-9E83-9630B10F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5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DD15A-4B32-47B1-8BAB-8AB7DF63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A46E3-3944-442D-90D6-B9D90E7F8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0DE54-5E47-4454-9BA7-DBB57DE3B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8/15/2019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50EE4-18D7-4371-9C5F-D79C1173F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8C342-E24C-4DA1-8D8A-41610E84A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31950-7746-4C89-936B-DB96F6DF52D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all" baseline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D70197-7CE8-419E-8D34-B0A6FA87F460}"/>
              </a:ext>
            </a:extLst>
          </p:cNvPr>
          <p:cNvCxnSpPr/>
          <p:nvPr userDrawn="1"/>
        </p:nvCxnSpPr>
        <p:spPr>
          <a:xfrm>
            <a:off x="4076700" y="1371600"/>
            <a:ext cx="990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8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4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lar sistem graphics">
            <a:extLst>
              <a:ext uri="{FF2B5EF4-FFF2-40B4-BE49-F238E27FC236}">
                <a16:creationId xmlns:a16="http://schemas.microsoft.com/office/drawing/2014/main" id="{A2C37C07-C6D0-4A36-9424-B76A1EB5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93"/>
          <a:stretch/>
        </p:blipFill>
        <p:spPr>
          <a:xfrm>
            <a:off x="495300" y="2286000"/>
            <a:ext cx="8153400" cy="25603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Introduce</a:t>
            </a:r>
          </a:p>
        </p:txBody>
      </p:sp>
      <p:sp>
        <p:nvSpPr>
          <p:cNvPr id="15" name="Rectangle 14" descr="transparency colored rectangle">
            <a:extLst>
              <a:ext uri="{FF2B5EF4-FFF2-40B4-BE49-F238E27FC236}">
                <a16:creationId xmlns:a16="http://schemas.microsoft.com/office/drawing/2014/main" id="{42A0BD22-63F8-4BD2-89D9-94CFC796795D}"/>
              </a:ext>
            </a:extLst>
          </p:cNvPr>
          <p:cNvSpPr/>
          <p:nvPr/>
        </p:nvSpPr>
        <p:spPr>
          <a:xfrm>
            <a:off x="488769" y="2286000"/>
            <a:ext cx="8159931" cy="2560320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04" y="228600"/>
            <a:ext cx="5064227" cy="650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4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Questions: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Answer the following questions on your closing section on the warm up using complete sentences:</a:t>
            </a:r>
            <a:endParaRPr lang="en-US" sz="4000" dirty="0"/>
          </a:p>
          <a:p>
            <a:pPr marL="912114" lvl="1" indent="-457200" algn="l">
              <a:buFont typeface="+mj-lt"/>
              <a:buAutoNum type="arabicPeriod"/>
            </a:pPr>
            <a:r>
              <a:rPr lang="en-US" sz="2800" dirty="0"/>
              <a:t>How could you describe your location in space? </a:t>
            </a:r>
          </a:p>
          <a:p>
            <a:pPr marL="912114" lvl="1" indent="-457200" algn="l">
              <a:buFont typeface="+mj-lt"/>
              <a:buAutoNum type="arabicPeriod"/>
            </a:pPr>
            <a:r>
              <a:rPr lang="en-US" sz="2800" dirty="0"/>
              <a:t>What are three new things you learned today?</a:t>
            </a:r>
          </a:p>
          <a:p>
            <a:pPr marL="912114" lvl="1" indent="-457200" algn="l">
              <a:buFont typeface="+mj-lt"/>
              <a:buAutoNum type="arabicPeriod"/>
            </a:pPr>
            <a:r>
              <a:rPr lang="en-US" sz="2800" dirty="0"/>
              <a:t>What are three things you still want to know about space?</a:t>
            </a:r>
          </a:p>
        </p:txBody>
      </p:sp>
    </p:spTree>
    <p:extLst>
      <p:ext uri="{BB962C8B-B14F-4D97-AF65-F5344CB8AC3E}">
        <p14:creationId xmlns:p14="http://schemas.microsoft.com/office/powerpoint/2010/main" val="296665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456267"/>
          </a:xfrm>
        </p:spPr>
        <p:txBody>
          <a:bodyPr/>
          <a:lstStyle/>
          <a:p>
            <a:r>
              <a:rPr lang="en-US" dirty="0"/>
              <a:t>Measuring in space</a:t>
            </a:r>
          </a:p>
        </p:txBody>
      </p:sp>
      <p:pic>
        <p:nvPicPr>
          <p:cNvPr id="9220" name="Picture 4" descr="Image result for light ye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038600" cy="30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95400"/>
            <a:ext cx="4183856" cy="4525963"/>
          </a:xfrm>
        </p:spPr>
        <p:txBody>
          <a:bodyPr>
            <a:normAutofit/>
          </a:bodyPr>
          <a:lstStyle/>
          <a:p>
            <a:r>
              <a:rPr lang="en-US" sz="2400" dirty="0"/>
              <a:t>Light Year – Distance light travels through space in one year</a:t>
            </a:r>
          </a:p>
          <a:p>
            <a:pPr lvl="1"/>
            <a:r>
              <a:rPr lang="en-US" sz="2000" dirty="0"/>
              <a:t> About 300,000 km/s</a:t>
            </a:r>
          </a:p>
          <a:p>
            <a:pPr lvl="1"/>
            <a:r>
              <a:rPr lang="en-US" sz="2000" dirty="0"/>
              <a:t>Or 9.5 trillion km/year</a:t>
            </a:r>
            <a:br>
              <a:rPr lang="en-US" dirty="0"/>
            </a:br>
            <a:endParaRPr lang="en-US" sz="3200" dirty="0"/>
          </a:p>
          <a:p>
            <a:r>
              <a:rPr lang="en-US" sz="2400" dirty="0"/>
              <a:t>Astronomical Units (AU)</a:t>
            </a:r>
          </a:p>
          <a:p>
            <a:pPr lvl="1"/>
            <a:r>
              <a:rPr lang="en-US" sz="2000" dirty="0"/>
              <a:t> Distance from Earth to the sun</a:t>
            </a:r>
          </a:p>
          <a:p>
            <a:pPr lvl="1"/>
            <a:r>
              <a:rPr lang="en-US" sz="2000" dirty="0"/>
              <a:t> Which is about 150 million km.</a:t>
            </a:r>
          </a:p>
        </p:txBody>
      </p:sp>
      <p:pic>
        <p:nvPicPr>
          <p:cNvPr id="9222" name="Picture 6" descr="Image result for 1 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5" y="4964709"/>
            <a:ext cx="4261235" cy="13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6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system</a:t>
            </a:r>
          </a:p>
        </p:txBody>
      </p:sp>
      <p:pic>
        <p:nvPicPr>
          <p:cNvPr id="1026" name="Picture 2" descr="Image result for our solar sy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3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 solar system is a collection of large and small bodies that orbit our central star, the sun.</a:t>
            </a:r>
          </a:p>
          <a:p>
            <a:r>
              <a:rPr lang="en-US" sz="2800" dirty="0"/>
              <a:t>Within our solar system are planets.</a:t>
            </a:r>
          </a:p>
          <a:p>
            <a:r>
              <a:rPr lang="en-US" sz="2800" dirty="0"/>
              <a:t> Planets are spherical bodies that orbit the sun that are larger than the other bodies that are in our solar system.</a:t>
            </a:r>
          </a:p>
        </p:txBody>
      </p:sp>
    </p:spTree>
    <p:extLst>
      <p:ext uri="{BB962C8B-B14F-4D97-AF65-F5344CB8AC3E}">
        <p14:creationId xmlns:p14="http://schemas.microsoft.com/office/powerpoint/2010/main" val="25135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system</a:t>
            </a:r>
          </a:p>
        </p:txBody>
      </p:sp>
      <p:pic>
        <p:nvPicPr>
          <p:cNvPr id="3074" name="Picture 2" descr="Image result for our solar sy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038600" cy="210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5344" y="1371600"/>
            <a:ext cx="40386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Orbiting most of our planets are smaller bodies called moons.</a:t>
            </a:r>
          </a:p>
          <a:p>
            <a:r>
              <a:rPr lang="en-US" sz="2400" dirty="0"/>
              <a:t>The rest of our solar system is made up of other small bodies that include:</a:t>
            </a:r>
          </a:p>
          <a:p>
            <a:pPr lvl="1"/>
            <a:r>
              <a:rPr lang="en-US" sz="2000" dirty="0"/>
              <a:t> dwarf planets</a:t>
            </a:r>
          </a:p>
          <a:p>
            <a:pPr lvl="1"/>
            <a:r>
              <a:rPr lang="en-US" sz="2000" dirty="0"/>
              <a:t>Comets</a:t>
            </a:r>
          </a:p>
          <a:p>
            <a:pPr lvl="1"/>
            <a:r>
              <a:rPr lang="en-US" sz="2000" dirty="0"/>
              <a:t>Asteroids</a:t>
            </a:r>
          </a:p>
          <a:p>
            <a:pPr lvl="1"/>
            <a:r>
              <a:rPr lang="en-US" sz="2000" dirty="0" err="1"/>
              <a:t>Meteroids</a:t>
            </a:r>
            <a:endParaRPr lang="en-US" sz="2000" dirty="0"/>
          </a:p>
          <a:p>
            <a:r>
              <a:rPr lang="en-US" sz="2400" dirty="0"/>
              <a:t>There are up to a trillion small bodies in the solar system.</a:t>
            </a:r>
          </a:p>
        </p:txBody>
      </p:sp>
    </p:spTree>
    <p:extLst>
      <p:ext uri="{BB962C8B-B14F-4D97-AF65-F5344CB8AC3E}">
        <p14:creationId xmlns:p14="http://schemas.microsoft.com/office/powerpoint/2010/main" val="53631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Stars</a:t>
            </a:r>
          </a:p>
        </p:txBody>
      </p:sp>
      <p:pic>
        <p:nvPicPr>
          <p:cNvPr id="4098" name="Picture 2" descr="Image result for star s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57" y="2926874"/>
            <a:ext cx="3811385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2" y="457200"/>
            <a:ext cx="4270247" cy="5943600"/>
          </a:xfrm>
        </p:spPr>
        <p:txBody>
          <a:bodyPr>
            <a:normAutofit/>
          </a:bodyPr>
          <a:lstStyle/>
          <a:p>
            <a:r>
              <a:rPr lang="en-US" sz="3200" dirty="0"/>
              <a:t>A star is a celestial body that is composed of gas and emits light.</a:t>
            </a:r>
          </a:p>
          <a:p>
            <a:pPr lvl="1"/>
            <a:r>
              <a:rPr lang="en-US" sz="2800" dirty="0"/>
              <a:t> Most are made of hydrogen and helium</a:t>
            </a:r>
          </a:p>
          <a:p>
            <a:r>
              <a:rPr lang="en-US" sz="3200" dirty="0"/>
              <a:t>Stars create energy through nuclear fusion</a:t>
            </a:r>
          </a:p>
          <a:p>
            <a:pPr lvl="1"/>
            <a:r>
              <a:rPr lang="en-US" sz="2800" dirty="0"/>
              <a:t> This energy is released as light and radiation</a:t>
            </a:r>
          </a:p>
        </p:txBody>
      </p:sp>
    </p:spTree>
    <p:extLst>
      <p:ext uri="{BB962C8B-B14F-4D97-AF65-F5344CB8AC3E}">
        <p14:creationId xmlns:p14="http://schemas.microsoft.com/office/powerpoint/2010/main" val="390021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76400"/>
            <a:ext cx="4724400" cy="45720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Sun</a:t>
            </a:r>
          </a:p>
          <a:p>
            <a:pPr lvl="1" algn="l"/>
            <a:r>
              <a:rPr lang="en-US" sz="2800" dirty="0"/>
              <a:t>The sun is a medium sized star.</a:t>
            </a:r>
          </a:p>
          <a:p>
            <a:pPr lvl="1" algn="l"/>
            <a:r>
              <a:rPr lang="en-US" sz="2800" dirty="0"/>
              <a:t>The sun is also a relatively cool star at about 5,500 C on its surface.</a:t>
            </a:r>
          </a:p>
          <a:p>
            <a:pPr lvl="1" algn="l"/>
            <a:r>
              <a:rPr lang="en-US" sz="2800" dirty="0"/>
              <a:t>The next closest star is </a:t>
            </a:r>
            <a:r>
              <a:rPr lang="en-US" sz="2800" dirty="0" err="1"/>
              <a:t>Proxima</a:t>
            </a:r>
            <a:r>
              <a:rPr lang="en-US" sz="2800" dirty="0"/>
              <a:t> Centauri  and is 270,000 times farther away from Earth than the sun is.</a:t>
            </a:r>
          </a:p>
          <a:p>
            <a:pPr marL="454914" lvl="1" indent="0" algn="l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27" y="2286000"/>
            <a:ext cx="4111573" cy="4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7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Clusters</a:t>
            </a:r>
          </a:p>
        </p:txBody>
      </p:sp>
      <p:pic>
        <p:nvPicPr>
          <p:cNvPr id="6146" name="Picture 2" descr="Image result for star clus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22860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118789"/>
            <a:ext cx="4114800" cy="4877595"/>
          </a:xfrm>
        </p:spPr>
        <p:txBody>
          <a:bodyPr>
            <a:noAutofit/>
          </a:bodyPr>
          <a:lstStyle/>
          <a:p>
            <a:r>
              <a:rPr lang="en-US" sz="2800" dirty="0"/>
              <a:t>The smallest space structure is a solar system.</a:t>
            </a:r>
          </a:p>
          <a:p>
            <a:r>
              <a:rPr lang="en-US" sz="2800" dirty="0"/>
              <a:t> Next largest is a star cluster</a:t>
            </a:r>
          </a:p>
          <a:p>
            <a:pPr lvl="1"/>
            <a:r>
              <a:rPr lang="en-US" sz="2400" dirty="0"/>
              <a:t>A group of stars bound together by gravitational attraction</a:t>
            </a:r>
          </a:p>
          <a:p>
            <a:r>
              <a:rPr lang="en-US" sz="2800" dirty="0"/>
              <a:t>Star clusters may contain a couple hundred to thousands of stars.</a:t>
            </a:r>
          </a:p>
          <a:p>
            <a:r>
              <a:rPr lang="en-US" sz="2800" dirty="0"/>
              <a:t>The next largest is a galaxy.</a:t>
            </a:r>
          </a:p>
        </p:txBody>
      </p:sp>
    </p:spTree>
    <p:extLst>
      <p:ext uri="{BB962C8B-B14F-4D97-AF65-F5344CB8AC3E}">
        <p14:creationId xmlns:p14="http://schemas.microsoft.com/office/powerpoint/2010/main" val="205817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Galaxy</a:t>
            </a:r>
          </a:p>
        </p:txBody>
      </p:sp>
      <p:pic>
        <p:nvPicPr>
          <p:cNvPr id="7170" name="Picture 2" descr="Image result for galaxy shap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505200"/>
            <a:ext cx="3047748" cy="23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40287"/>
            <a:ext cx="4724400" cy="6565313"/>
          </a:xfrm>
        </p:spPr>
        <p:txBody>
          <a:bodyPr>
            <a:normAutofit/>
          </a:bodyPr>
          <a:lstStyle/>
          <a:p>
            <a:r>
              <a:rPr lang="en-US" sz="2800" dirty="0"/>
              <a:t>Our solar system is located in outer arm or the edge of the Milky Way Galaxy.</a:t>
            </a:r>
          </a:p>
          <a:p>
            <a:r>
              <a:rPr lang="en-US" sz="2800" dirty="0"/>
              <a:t>The Milky Way Galaxy is a single star spiral galaxy. </a:t>
            </a:r>
          </a:p>
          <a:p>
            <a:r>
              <a:rPr lang="en-US" sz="2800" dirty="0"/>
              <a:t>Other types of galaxies include</a:t>
            </a:r>
          </a:p>
          <a:p>
            <a:pPr lvl="1"/>
            <a:r>
              <a:rPr lang="en-US" sz="2400" dirty="0"/>
              <a:t> Elliptical galaxies</a:t>
            </a:r>
          </a:p>
          <a:p>
            <a:pPr lvl="2"/>
            <a:r>
              <a:rPr lang="en-US" sz="2000" dirty="0"/>
              <a:t>Look like spheres with no “arms”</a:t>
            </a:r>
          </a:p>
          <a:p>
            <a:pPr lvl="1"/>
            <a:r>
              <a:rPr lang="en-US" sz="2400" dirty="0"/>
              <a:t>Irregular galaxies </a:t>
            </a:r>
          </a:p>
          <a:p>
            <a:pPr lvl="2"/>
            <a:r>
              <a:rPr lang="en-US" sz="2000" dirty="0"/>
              <a:t> No pattern blobs</a:t>
            </a:r>
          </a:p>
          <a:p>
            <a:pPr lvl="2"/>
            <a:r>
              <a:rPr lang="en-US" sz="2000" dirty="0"/>
              <a:t>These are very active areas for star formation</a:t>
            </a:r>
          </a:p>
          <a:p>
            <a:pPr marL="1033272" lvl="3" indent="0">
              <a:buNone/>
            </a:pPr>
            <a:endParaRPr lang="en-US" dirty="0"/>
          </a:p>
        </p:txBody>
      </p:sp>
      <p:pic>
        <p:nvPicPr>
          <p:cNvPr id="7172" name="Picture 4" descr="Image result for our location milky way galax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3" y="381000"/>
            <a:ext cx="4378002" cy="24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2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Universe</a:t>
            </a:r>
          </a:p>
        </p:txBody>
      </p:sp>
      <p:pic>
        <p:nvPicPr>
          <p:cNvPr id="8194" name="Picture 2" descr="Image result for universe spider we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"/>
            <a:ext cx="4423569" cy="6248399"/>
          </a:xfrm>
        </p:spPr>
        <p:txBody>
          <a:bodyPr>
            <a:noAutofit/>
          </a:bodyPr>
          <a:lstStyle/>
          <a:p>
            <a:r>
              <a:rPr lang="en-US" sz="2400" dirty="0"/>
              <a:t>The universe can be defined as space and all the matter and energy in it.</a:t>
            </a:r>
          </a:p>
          <a:p>
            <a:r>
              <a:rPr lang="en-US" sz="2400" dirty="0"/>
              <a:t>Within the universe there are clusters of galaxies called super clusters</a:t>
            </a:r>
          </a:p>
          <a:p>
            <a:pPr lvl="1"/>
            <a:r>
              <a:rPr lang="en-US" sz="2000" dirty="0"/>
              <a:t> These super clusters may contain several thousand galaxies</a:t>
            </a:r>
          </a:p>
          <a:p>
            <a:r>
              <a:rPr lang="en-US" sz="2400" dirty="0"/>
              <a:t>There are also large areas where very little matter exists called voids.</a:t>
            </a:r>
          </a:p>
          <a:p>
            <a:r>
              <a:rPr lang="en-US" sz="2400" dirty="0"/>
              <a:t>The structure looks like a spider web. </a:t>
            </a:r>
          </a:p>
          <a:p>
            <a:pPr lvl="1"/>
            <a:r>
              <a:rPr lang="en-US" sz="2000" dirty="0"/>
              <a:t> web = clusters</a:t>
            </a:r>
          </a:p>
          <a:p>
            <a:pPr lvl="1"/>
            <a:r>
              <a:rPr lang="en-US" sz="2000" dirty="0"/>
              <a:t>Space between web = voids</a:t>
            </a:r>
          </a:p>
        </p:txBody>
      </p:sp>
    </p:spTree>
    <p:extLst>
      <p:ext uri="{BB962C8B-B14F-4D97-AF65-F5344CB8AC3E}">
        <p14:creationId xmlns:p14="http://schemas.microsoft.com/office/powerpoint/2010/main" val="61951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31" ma:contentTypeDescription="Create a new document." ma:contentTypeScope="" ma:versionID="e4d7965a878f773d0914bc5893ac6b9b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b7154447e743345dd1e4f8c5b8b1160d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MediaServiceMetadata" minOccurs="0"/>
                <xsd:element ref="ns4:MediaServiceFastMetadata" minOccurs="0"/>
                <xsd:element ref="ns4:TeamsChannelId" minOccurs="0"/>
                <xsd:element ref="ns4:Templates" minOccurs="0"/>
                <xsd:element ref="ns4:Self_Registration_Enabled0" minOccurs="0"/>
                <xsd:element ref="ns4:Is_Collaboration_Space_Locked" minOccurs="0"/>
                <xsd:element ref="ns4:IsNotebookLocked" minOccurs="0"/>
                <xsd:element ref="ns4:Math_Settin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NotebookLocked xmlns="d1bea57f-f24a-4814-8dfc-e372b91f2504" xsi:nil="true"/>
    <Owner xmlns="d1bea57f-f24a-4814-8dfc-e372b91f2504">
      <UserInfo>
        <DisplayName/>
        <AccountId xsi:nil="true"/>
        <AccountType/>
      </UserInfo>
    </Owner>
    <CultureName xmlns="d1bea57f-f24a-4814-8dfc-e372b91f2504" xsi:nil="true"/>
    <Invited_Teachers xmlns="d1bea57f-f24a-4814-8dfc-e372b91f2504" xsi:nil="true"/>
    <Is_Collaboration_Space_Locked xmlns="d1bea57f-f24a-4814-8dfc-e372b91f2504" xsi:nil="true"/>
    <Has_Teacher_Only_SectionGroup xmlns="d1bea57f-f24a-4814-8dfc-e372b91f2504" xsi:nil="true"/>
    <Templates xmlns="d1bea57f-f24a-4814-8dfc-e372b91f2504" xsi:nil="true"/>
    <NotebookType xmlns="d1bea57f-f24a-4814-8dfc-e372b91f2504" xsi:nil="true"/>
    <AppVersion xmlns="d1bea57f-f24a-4814-8dfc-e372b91f2504" xsi:nil="true"/>
    <TeamsChannelId xmlns="d1bea57f-f24a-4814-8dfc-e372b91f2504" xsi:nil="true"/>
    <DefaultSectionNames xmlns="d1bea57f-f24a-4814-8dfc-e372b91f2504" xsi:nil="true"/>
    <Invited_Students xmlns="d1bea57f-f24a-4814-8dfc-e372b91f2504" xsi:nil="true"/>
    <Self_Registration_Enabled xmlns="d1bea57f-f24a-4814-8dfc-e372b91f2504" xsi:nil="true"/>
    <Math_Settings xmlns="d1bea57f-f24a-4814-8dfc-e372b91f2504" xsi:nil="true"/>
    <Self_Registration_Enabled0 xmlns="d1bea57f-f24a-4814-8dfc-e372b91f2504" xsi:nil="true"/>
    <FolderType xmlns="d1bea57f-f24a-4814-8dfc-e372b91f2504" xsi:nil="true"/>
    <Teachers xmlns="d1bea57f-f24a-4814-8dfc-e372b91f2504">
      <UserInfo>
        <DisplayName/>
        <AccountId xsi:nil="true"/>
        <AccountType/>
      </UserInfo>
    </Teachers>
    <Students xmlns="d1bea57f-f24a-4814-8dfc-e372b91f2504">
      <UserInfo>
        <DisplayName/>
        <AccountId xsi:nil="true"/>
        <AccountType/>
      </UserInfo>
    </Students>
    <Student_Groups xmlns="d1bea57f-f24a-4814-8dfc-e372b91f2504">
      <UserInfo>
        <DisplayName/>
        <AccountId xsi:nil="true"/>
        <AccountType/>
      </UserInfo>
    </Student_Group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E87237-0067-45EE-B9B3-D194D2F7B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33E9CF-81EF-4581-9306-C770FA575362}">
  <ds:schemaRefs>
    <ds:schemaRef ds:uri="http://purl.org/dc/elements/1.1/"/>
    <ds:schemaRef ds:uri="http://schemas.microsoft.com/office/infopath/2007/PartnerControls"/>
    <ds:schemaRef ds:uri="1f288448-f477-4024-bfa7-c5da6d31a550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1bea57f-f24a-4814-8dfc-e372b91f2504"/>
  </ds:schemaRefs>
</ds:datastoreItem>
</file>

<file path=customXml/itemProps3.xml><?xml version="1.0" encoding="utf-8"?>
<ds:datastoreItem xmlns:ds="http://schemas.openxmlformats.org/officeDocument/2006/customXml" ds:itemID="{6A928487-39A1-4C3F-8869-6EC25AA810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435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Introduce</vt:lpstr>
      <vt:lpstr>Measuring in space</vt:lpstr>
      <vt:lpstr>Solar system</vt:lpstr>
      <vt:lpstr>Solar system</vt:lpstr>
      <vt:lpstr>Stars</vt:lpstr>
      <vt:lpstr>Our Sun</vt:lpstr>
      <vt:lpstr>Star Clusters</vt:lpstr>
      <vt:lpstr>Galaxy</vt:lpstr>
      <vt:lpstr>The Universe</vt:lpstr>
      <vt:lpstr>PowerPoint Presentation</vt:lpstr>
      <vt:lpstr>Closing Questions: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Snell</dc:creator>
  <cp:lastModifiedBy>Kelsey Snell</cp:lastModifiedBy>
  <cp:revision>13</cp:revision>
  <dcterms:created xsi:type="dcterms:W3CDTF">2018-08-11T21:16:06Z</dcterms:created>
  <dcterms:modified xsi:type="dcterms:W3CDTF">2019-08-15T19:58:14Z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0x010100BFFD5B40CC20934FBE02B9BFEDA731E6</vt:lpwstr>
  </property>
</Properties>
</file>