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4"/>
  </p:sldMasterIdLst>
  <p:sldIdLst>
    <p:sldId id="262" r:id="rId5"/>
    <p:sldId id="264" r:id="rId6"/>
    <p:sldId id="265" r:id="rId7"/>
    <p:sldId id="266" r:id="rId8"/>
    <p:sldId id="267" r:id="rId9"/>
    <p:sldId id="268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72" autoAdjust="0"/>
  </p:normalViewPr>
  <p:slideViewPr>
    <p:cSldViewPr snapToGrid="0" showGuides="1">
      <p:cViewPr varScale="1">
        <p:scale>
          <a:sx n="65" d="100"/>
          <a:sy n="65" d="100"/>
        </p:scale>
        <p:origin x="128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B77D8-0B34-4252-A7D0-9EFE7D38BB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2F5F27-F3F4-4361-AD94-EF505A4CA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B8C77-9E0C-4738-800B-4DF460DF9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933E5-1132-47C7-97BA-00824D45F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C87AF-CC58-416B-A0E0-B1F20A654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5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CC649-A49D-4313-849A-B268A2473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8FF3F7-ACB6-4330-ADF5-63301FC7FE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1D97D-57DB-4941-B475-47EA92EE7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47738-DBE7-463C-92A6-9D1DE06F3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154F7-369D-4082-A0D0-331A8D200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7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7844DB-E4B2-44C5-822F-19B5DBDCC7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4D3C02-8C52-4BF8-84C0-C2B938225B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FD865-5E3A-4FAA-B9E0-E91397C40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A5AA-6A0A-49E5-BA8A-6493FB61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5CB41-F19D-4B55-AE8E-97949FCFD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3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82E39-31CD-40F6-939E-B63FD2C3A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02F84-867D-48B0-95AE-A0730B84E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28F24-A6C1-4DD0-89ED-56330BEE7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C8206-083C-4818-8494-1368A4447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7C8CD-E759-4131-A5E4-7B3FCEAFF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95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D06FE-577A-46CA-99F8-D5EB57907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6F0A4-AD34-4242-AB05-8A51FD1ED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BF2D7-C67B-4F82-AFA9-5D546157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ABC9A-9143-4108-AB21-9D53C076C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4F44-7933-4499-9BC7-D80E35D03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58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EC5BC-8196-419A-8C88-E95023485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9AC3A-A1BA-4190-B850-27BFA41824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0955B-59FA-43E1-8CC0-A7EB4CFB2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1346AC-9178-4535-8254-A9B2D4097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4318FD-EEBE-444D-A01C-CBF8AD6BC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14FC65-9405-4E9F-A5C5-101B6842A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88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9635D-E682-42AE-BDB5-AEAC383DF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24078-3CAE-4C2C-A261-4C66C9A64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188FA0-FCCF-4BB6-B328-BD0D5F0185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9A1DA6-E481-496A-9F61-F75E2E3752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5C1586-28A0-4547-A2B2-C725C7418B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47F4C1-9323-483F-B55A-6BA2F1CA3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1FAB4B-3E49-4DEC-A830-1D1E44ED1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85A9D8-0C23-4A00-8936-8B1922D91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6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1B7AE-7346-4033-8D73-B319138EF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CC11C8-8D5B-4766-8041-073124CB1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6EE82D-D181-4DE9-9D4A-6B9C048BE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FECA12-DF33-4229-9A5F-5125F9BC3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8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287471-7AD1-4BA5-8BA8-B6F8B8FE7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485EBE-643D-46A1-BFA8-49DAAC390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D952B3-43C7-4AEB-A6E2-91E48904C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4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EFDE7-54B7-4DBB-960D-BC3F5A0EA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0BA2D-8727-489B-8559-DA6536777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6E13E8-F3FA-45D6-A6AD-E4231A58F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D62500-E318-4BCE-B691-7E035A469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D0986A-F5A6-4F80-A0D1-B7B38D618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5F0E07-FA4F-4D70-A0B7-64ADF1D55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77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96BDE-26A4-43EF-8323-E90B9D810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F4BE58-BEF5-4BD4-AEE2-D5760DB186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F190BE-AA13-462A-845F-CFD00A4A29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C4342C-B053-4D81-979A-6133625E2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202918-C40D-495F-A30A-1FC127773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477BA-1420-4E62-94EE-8BA0E49F1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9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A2EC30-7E11-4E41-B201-D799D3251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6099C0-A17E-49F1-A2B1-D07919119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A4084-E951-4F5C-8C99-33D54652A9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A8159-6B10-4896-B6E2-2809ECD1D84D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A82AB-0673-4E35-9C67-5D3BF9351A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9BF15-8457-45F5-8352-E6E2DB2FA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A02C9-A0CD-4A0B-81BC-708D5026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83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164" y="594451"/>
            <a:ext cx="8334376" cy="1325563"/>
          </a:xfrm>
        </p:spPr>
        <p:txBody>
          <a:bodyPr>
            <a:normAutofit/>
          </a:bodyPr>
          <a:lstStyle/>
          <a:p>
            <a:r>
              <a:rPr lang="en-US" sz="4800" dirty="0"/>
              <a:t>Theory!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055" y="1257232"/>
            <a:ext cx="5654964" cy="4351339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A theory is an </a:t>
            </a:r>
            <a:r>
              <a:rPr lang="en-US" sz="4000" b="1" dirty="0">
                <a:solidFill>
                  <a:srgbClr val="92D050"/>
                </a:solidFill>
              </a:rPr>
              <a:t>idea</a:t>
            </a:r>
            <a:r>
              <a:rPr lang="en-US" sz="4000" dirty="0"/>
              <a:t> used to explain a situation or justify an outcome.</a:t>
            </a:r>
          </a:p>
          <a:p>
            <a:pPr algn="l"/>
            <a:r>
              <a:rPr lang="en-US" sz="4000" dirty="0"/>
              <a:t> Theories are </a:t>
            </a:r>
            <a:r>
              <a:rPr lang="en-US" sz="4000" dirty="0">
                <a:solidFill>
                  <a:srgbClr val="92D050"/>
                </a:solidFill>
              </a:rPr>
              <a:t>ideas</a:t>
            </a:r>
            <a:r>
              <a:rPr lang="en-US" sz="4000" dirty="0"/>
              <a:t> that are backed up by </a:t>
            </a:r>
            <a:r>
              <a:rPr lang="en-US" sz="4000" dirty="0">
                <a:solidFill>
                  <a:srgbClr val="92D050"/>
                </a:solidFill>
              </a:rPr>
              <a:t>facts</a:t>
            </a:r>
            <a:r>
              <a:rPr lang="en-US" sz="4000" dirty="0"/>
              <a:t>.</a:t>
            </a:r>
          </a:p>
          <a:p>
            <a:pPr algn="l"/>
            <a:r>
              <a:rPr lang="en-US" sz="4000" dirty="0"/>
              <a:t> Scientists usually </a:t>
            </a:r>
            <a:r>
              <a:rPr lang="en-US" sz="4000" b="1" dirty="0">
                <a:solidFill>
                  <a:srgbClr val="92D050"/>
                </a:solidFill>
              </a:rPr>
              <a:t>agree</a:t>
            </a:r>
            <a:r>
              <a:rPr lang="en-US" sz="4000" dirty="0"/>
              <a:t> upon </a:t>
            </a:r>
            <a:r>
              <a:rPr lang="en-US" sz="4000" b="1" dirty="0">
                <a:solidFill>
                  <a:srgbClr val="92D050"/>
                </a:solidFill>
              </a:rPr>
              <a:t>theories</a:t>
            </a:r>
            <a:r>
              <a:rPr lang="en-US" sz="4000" dirty="0"/>
              <a:t>.</a:t>
            </a:r>
          </a:p>
          <a:p>
            <a:pPr algn="l"/>
            <a:r>
              <a:rPr lang="en-US" sz="4000" dirty="0"/>
              <a:t> Theories </a:t>
            </a:r>
            <a:r>
              <a:rPr lang="en-US" sz="4000" b="1" dirty="0">
                <a:solidFill>
                  <a:srgbClr val="92D050"/>
                </a:solidFill>
              </a:rPr>
              <a:t>can</a:t>
            </a:r>
            <a:r>
              <a:rPr lang="en-US" sz="4000" dirty="0"/>
              <a:t> change.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272" y="2399794"/>
            <a:ext cx="4181579" cy="277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632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Current Theory!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3545" y="1730834"/>
            <a:ext cx="5660571" cy="4351338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Scientists currently believe that our universe is approximately 10 to 15 billion years old.</a:t>
            </a:r>
          </a:p>
          <a:p>
            <a:r>
              <a:rPr lang="en-US" sz="4000" dirty="0"/>
              <a:t> There have been many theories over the years to explain the formation of the universe.</a:t>
            </a:r>
          </a:p>
          <a:p>
            <a:endParaRPr lang="en-US" sz="4000" dirty="0"/>
          </a:p>
        </p:txBody>
      </p:sp>
      <p:pic>
        <p:nvPicPr>
          <p:cNvPr id="1026" name="Picture 2" descr="Image result for theo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248" y="2510152"/>
            <a:ext cx="4924406" cy="2792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81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Big Bang Theory!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34627" y="1605978"/>
            <a:ext cx="6134100" cy="5078186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/>
              <a:t> Scientists currently use the </a:t>
            </a:r>
            <a:r>
              <a:rPr lang="en-US" sz="4000" b="1" dirty="0">
                <a:solidFill>
                  <a:srgbClr val="92D050"/>
                </a:solidFill>
              </a:rPr>
              <a:t>Big Bang </a:t>
            </a:r>
            <a:r>
              <a:rPr lang="en-US" sz="4000" b="1" dirty="0"/>
              <a:t>Theory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dirty="0"/>
              <a:t>to explain the </a:t>
            </a:r>
            <a:r>
              <a:rPr lang="en-US" sz="4000" b="1" dirty="0">
                <a:solidFill>
                  <a:srgbClr val="92D050"/>
                </a:solidFill>
              </a:rPr>
              <a:t>formation</a:t>
            </a:r>
            <a:r>
              <a:rPr lang="en-US" sz="4000" dirty="0"/>
              <a:t> of the universe. </a:t>
            </a:r>
          </a:p>
          <a:p>
            <a:r>
              <a:rPr lang="en-US" sz="4000" dirty="0"/>
              <a:t>The largest piece of evidence that supports the Big Bang Theory is the observation that most galaxies are </a:t>
            </a:r>
            <a:r>
              <a:rPr lang="en-US" sz="4000" b="1" dirty="0">
                <a:solidFill>
                  <a:srgbClr val="92D050"/>
                </a:solidFill>
              </a:rPr>
              <a:t>moving</a:t>
            </a:r>
            <a:r>
              <a:rPr lang="en-US" sz="4000" dirty="0"/>
              <a:t> away from each other.</a:t>
            </a:r>
          </a:p>
        </p:txBody>
      </p:sp>
      <p:pic>
        <p:nvPicPr>
          <p:cNvPr id="2050" name="Picture 2" descr="Image result for universe big b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85905"/>
            <a:ext cx="4702751" cy="4687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982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502087"/>
            <a:ext cx="8334376" cy="1325563"/>
          </a:xfrm>
        </p:spPr>
        <p:txBody>
          <a:bodyPr>
            <a:normAutofit/>
          </a:bodyPr>
          <a:lstStyle/>
          <a:p>
            <a:r>
              <a:rPr lang="en-US" sz="6600" dirty="0"/>
              <a:t>Other Space Theories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8746" y="1827650"/>
            <a:ext cx="11261436" cy="4351338"/>
          </a:xfrm>
        </p:spPr>
        <p:txBody>
          <a:bodyPr>
            <a:normAutofit/>
          </a:bodyPr>
          <a:lstStyle/>
          <a:p>
            <a:r>
              <a:rPr lang="en-US" sz="4000" dirty="0"/>
              <a:t> Another theory which has changed over centuries is the scientific model of our solar system.</a:t>
            </a:r>
          </a:p>
          <a:p>
            <a:pPr lvl="1"/>
            <a:r>
              <a:rPr lang="en-US" sz="3600" dirty="0"/>
              <a:t> How is our solar system organized?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968" y="3756602"/>
            <a:ext cx="476250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955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10167258" cy="1325563"/>
          </a:xfrm>
        </p:spPr>
        <p:txBody>
          <a:bodyPr>
            <a:noAutofit/>
          </a:bodyPr>
          <a:lstStyle/>
          <a:p>
            <a:r>
              <a:rPr lang="en-US" sz="4800" dirty="0"/>
              <a:t>Ptolemy’s Model of The Solar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5" y="1325563"/>
            <a:ext cx="6128657" cy="4887006"/>
          </a:xfrm>
        </p:spPr>
        <p:txBody>
          <a:bodyPr>
            <a:noAutofit/>
          </a:bodyPr>
          <a:lstStyle/>
          <a:p>
            <a:r>
              <a:rPr lang="en-US" sz="4000" dirty="0"/>
              <a:t> Ptolemy’s theory is known as the </a:t>
            </a:r>
            <a:r>
              <a:rPr lang="en-US" sz="4000" b="1" dirty="0">
                <a:solidFill>
                  <a:srgbClr val="92D050"/>
                </a:solidFill>
              </a:rPr>
              <a:t>Geocentric Model</a:t>
            </a:r>
            <a:r>
              <a:rPr lang="en-US" sz="4000" dirty="0"/>
              <a:t>.</a:t>
            </a:r>
          </a:p>
          <a:p>
            <a:pPr lvl="1"/>
            <a:r>
              <a:rPr lang="en-US" sz="3600" dirty="0"/>
              <a:t> He believed that the </a:t>
            </a:r>
            <a:r>
              <a:rPr lang="en-US" sz="3600" b="1" dirty="0">
                <a:solidFill>
                  <a:srgbClr val="92D050"/>
                </a:solidFill>
              </a:rPr>
              <a:t>Earth</a:t>
            </a:r>
            <a:r>
              <a:rPr lang="en-US" sz="3600" dirty="0"/>
              <a:t> was at the </a:t>
            </a:r>
            <a:r>
              <a:rPr lang="en-US" sz="3600" b="1" dirty="0">
                <a:solidFill>
                  <a:srgbClr val="92D050"/>
                </a:solidFill>
              </a:rPr>
              <a:t>center</a:t>
            </a:r>
            <a:r>
              <a:rPr lang="en-US" sz="3600" dirty="0"/>
              <a:t> of the </a:t>
            </a:r>
            <a:r>
              <a:rPr lang="en-US" sz="3600" b="1" dirty="0">
                <a:solidFill>
                  <a:srgbClr val="92D050"/>
                </a:solidFill>
              </a:rPr>
              <a:t>universe</a:t>
            </a:r>
            <a:r>
              <a:rPr lang="en-US" sz="3600" dirty="0"/>
              <a:t>.</a:t>
            </a:r>
          </a:p>
          <a:p>
            <a:r>
              <a:rPr lang="en-US" sz="4000" dirty="0"/>
              <a:t> “geo” is the prefix for </a:t>
            </a:r>
            <a:r>
              <a:rPr lang="en-US" sz="4000" b="1" dirty="0">
                <a:solidFill>
                  <a:srgbClr val="92D050"/>
                </a:solidFill>
              </a:rPr>
              <a:t>Earth</a:t>
            </a:r>
          </a:p>
          <a:p>
            <a:r>
              <a:rPr lang="en-US" sz="4000" dirty="0"/>
              <a:t> “centric” is the suffix for </a:t>
            </a:r>
            <a:r>
              <a:rPr lang="en-US" sz="4000" b="1" dirty="0">
                <a:solidFill>
                  <a:srgbClr val="92D050"/>
                </a:solidFill>
              </a:rPr>
              <a:t>center</a:t>
            </a:r>
            <a:r>
              <a:rPr lang="en-US" sz="4000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327" y="1928334"/>
            <a:ext cx="4087411" cy="406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827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342"/>
            <a:ext cx="10755086" cy="1325563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Evidence for the Geocentric Model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0" y="1485905"/>
            <a:ext cx="7282543" cy="4691058"/>
          </a:xfrm>
        </p:spPr>
        <p:txBody>
          <a:bodyPr>
            <a:noAutofit/>
          </a:bodyPr>
          <a:lstStyle/>
          <a:p>
            <a:r>
              <a:rPr lang="en-US" sz="3600" dirty="0"/>
              <a:t> Gravity pulled all items </a:t>
            </a:r>
            <a:r>
              <a:rPr lang="en-US" sz="3600" b="1" dirty="0">
                <a:solidFill>
                  <a:srgbClr val="92D050"/>
                </a:solidFill>
              </a:rPr>
              <a:t>toward</a:t>
            </a:r>
            <a:r>
              <a:rPr lang="en-US" sz="3600" dirty="0"/>
              <a:t> the </a:t>
            </a:r>
            <a:r>
              <a:rPr lang="en-US" sz="3600" b="1" dirty="0">
                <a:solidFill>
                  <a:srgbClr val="92D050"/>
                </a:solidFill>
              </a:rPr>
              <a:t>center</a:t>
            </a:r>
            <a:r>
              <a:rPr lang="en-US" sz="3600" dirty="0">
                <a:solidFill>
                  <a:srgbClr val="92D050"/>
                </a:solidFill>
              </a:rPr>
              <a:t> </a:t>
            </a:r>
            <a:r>
              <a:rPr lang="en-US" sz="3600" dirty="0"/>
              <a:t>of the </a:t>
            </a:r>
            <a:r>
              <a:rPr lang="en-US" sz="3600" b="1" dirty="0">
                <a:solidFill>
                  <a:srgbClr val="92D050"/>
                </a:solidFill>
              </a:rPr>
              <a:t>Earth</a:t>
            </a:r>
            <a:r>
              <a:rPr lang="en-US" sz="3600" dirty="0"/>
              <a:t>. </a:t>
            </a:r>
          </a:p>
          <a:p>
            <a:pPr lvl="1"/>
            <a:r>
              <a:rPr lang="en-US" sz="3200" dirty="0"/>
              <a:t> There for the</a:t>
            </a:r>
            <a:r>
              <a:rPr lang="en-US" sz="3200" dirty="0">
                <a:solidFill>
                  <a:srgbClr val="92D050"/>
                </a:solidFill>
              </a:rPr>
              <a:t> Earth </a:t>
            </a:r>
            <a:r>
              <a:rPr lang="en-US" sz="3200" dirty="0"/>
              <a:t>must be the </a:t>
            </a:r>
            <a:r>
              <a:rPr lang="en-US" sz="3200" b="1" dirty="0">
                <a:solidFill>
                  <a:srgbClr val="92D050"/>
                </a:solidFill>
              </a:rPr>
              <a:t>center</a:t>
            </a:r>
            <a:r>
              <a:rPr lang="en-US" sz="3200" dirty="0"/>
              <a:t>.</a:t>
            </a:r>
          </a:p>
          <a:p>
            <a:r>
              <a:rPr lang="en-US" sz="3600" dirty="0"/>
              <a:t> When objects were </a:t>
            </a:r>
            <a:r>
              <a:rPr lang="en-US" sz="3600" b="1" dirty="0">
                <a:solidFill>
                  <a:srgbClr val="92D050"/>
                </a:solidFill>
              </a:rPr>
              <a:t>thrown</a:t>
            </a:r>
            <a:r>
              <a:rPr lang="en-US" sz="3600" dirty="0"/>
              <a:t> up in the air they landed in the </a:t>
            </a:r>
            <a:r>
              <a:rPr lang="en-US" sz="3600" b="1" dirty="0">
                <a:solidFill>
                  <a:srgbClr val="92D050"/>
                </a:solidFill>
              </a:rPr>
              <a:t>same</a:t>
            </a:r>
            <a:r>
              <a:rPr lang="en-US" sz="3600" dirty="0"/>
              <a:t> place.</a:t>
            </a:r>
          </a:p>
          <a:p>
            <a:pPr lvl="1"/>
            <a:r>
              <a:rPr lang="en-US" sz="3200" dirty="0"/>
              <a:t> If Earth was moving the object would fall in a </a:t>
            </a:r>
            <a:r>
              <a:rPr lang="en-US" sz="3200" b="1" dirty="0">
                <a:solidFill>
                  <a:srgbClr val="92D050"/>
                </a:solidFill>
              </a:rPr>
              <a:t>different</a:t>
            </a:r>
            <a:r>
              <a:rPr lang="en-US" sz="3200" dirty="0"/>
              <a:t> place.</a:t>
            </a:r>
          </a:p>
          <a:p>
            <a:r>
              <a:rPr lang="en-US" sz="3600" dirty="0"/>
              <a:t> We now know this theory is false.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49964" y="1863147"/>
            <a:ext cx="7685451" cy="445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815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60342"/>
            <a:ext cx="11065329" cy="1325563"/>
          </a:xfrm>
        </p:spPr>
        <p:txBody>
          <a:bodyPr>
            <a:noAutofit/>
          </a:bodyPr>
          <a:lstStyle/>
          <a:p>
            <a:r>
              <a:rPr lang="en-US" sz="4800" dirty="0"/>
              <a:t>Copernicus’ Model of The Solar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8085" y="1747157"/>
            <a:ext cx="7418613" cy="4511449"/>
          </a:xfrm>
        </p:spPr>
        <p:txBody>
          <a:bodyPr>
            <a:noAutofit/>
          </a:bodyPr>
          <a:lstStyle/>
          <a:p>
            <a:r>
              <a:rPr lang="en-US" sz="4400" dirty="0"/>
              <a:t> Copernicus’ theory is known as the </a:t>
            </a:r>
            <a:r>
              <a:rPr lang="en-US" sz="4400" b="1" dirty="0">
                <a:solidFill>
                  <a:srgbClr val="92D050"/>
                </a:solidFill>
              </a:rPr>
              <a:t>Heliocentric Model</a:t>
            </a:r>
            <a:r>
              <a:rPr lang="en-US" sz="4400" dirty="0"/>
              <a:t>.</a:t>
            </a:r>
          </a:p>
          <a:p>
            <a:pPr lvl="1"/>
            <a:r>
              <a:rPr lang="en-US" sz="4000" dirty="0"/>
              <a:t> He believed that the </a:t>
            </a:r>
            <a:r>
              <a:rPr lang="en-US" sz="4000" b="1" dirty="0">
                <a:solidFill>
                  <a:srgbClr val="92D050"/>
                </a:solidFill>
              </a:rPr>
              <a:t>Sun</a:t>
            </a:r>
            <a:r>
              <a:rPr lang="en-US" sz="4000" dirty="0"/>
              <a:t> was at the </a:t>
            </a:r>
            <a:r>
              <a:rPr lang="en-US" sz="4000" b="1" dirty="0">
                <a:solidFill>
                  <a:srgbClr val="92D050"/>
                </a:solidFill>
              </a:rPr>
              <a:t>center</a:t>
            </a:r>
            <a:r>
              <a:rPr lang="en-US" sz="4000" dirty="0"/>
              <a:t> of the solar system.</a:t>
            </a:r>
          </a:p>
          <a:p>
            <a:r>
              <a:rPr lang="en-US" sz="4400" dirty="0"/>
              <a:t> “</a:t>
            </a:r>
            <a:r>
              <a:rPr lang="en-US" sz="4400" dirty="0" err="1"/>
              <a:t>helio</a:t>
            </a:r>
            <a:r>
              <a:rPr lang="en-US" sz="4400" dirty="0"/>
              <a:t>” is the prefix for </a:t>
            </a:r>
            <a:r>
              <a:rPr lang="en-US" sz="4400" b="1" dirty="0">
                <a:solidFill>
                  <a:srgbClr val="92D050"/>
                </a:solidFill>
              </a:rPr>
              <a:t>Sun</a:t>
            </a:r>
          </a:p>
          <a:p>
            <a:r>
              <a:rPr lang="en-US" sz="4400" dirty="0"/>
              <a:t> “centric” is the suffix for </a:t>
            </a:r>
            <a:r>
              <a:rPr lang="en-US" sz="4400" b="1" dirty="0">
                <a:solidFill>
                  <a:srgbClr val="92D050"/>
                </a:solidFill>
              </a:rPr>
              <a:t>center</a:t>
            </a:r>
            <a:r>
              <a:rPr lang="en-US" sz="4400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178" y="1966630"/>
            <a:ext cx="3932261" cy="370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884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455" y="132633"/>
            <a:ext cx="11353800" cy="1325563"/>
          </a:xfrm>
        </p:spPr>
        <p:txBody>
          <a:bodyPr>
            <a:noAutofit/>
          </a:bodyPr>
          <a:lstStyle/>
          <a:p>
            <a:r>
              <a:rPr lang="en-US" sz="5400" dirty="0"/>
              <a:t>Evidence for The Heliocentric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818" y="1559795"/>
            <a:ext cx="6999514" cy="4691058"/>
          </a:xfrm>
        </p:spPr>
        <p:txBody>
          <a:bodyPr>
            <a:noAutofit/>
          </a:bodyPr>
          <a:lstStyle/>
          <a:p>
            <a:r>
              <a:rPr lang="en-US" sz="4400" dirty="0"/>
              <a:t> </a:t>
            </a:r>
            <a:r>
              <a:rPr lang="en-US" sz="4400" b="1" dirty="0">
                <a:solidFill>
                  <a:srgbClr val="92D050"/>
                </a:solidFill>
              </a:rPr>
              <a:t>Galileo</a:t>
            </a:r>
            <a:r>
              <a:rPr lang="en-US" sz="4400" dirty="0"/>
              <a:t> made observations using </a:t>
            </a:r>
            <a:r>
              <a:rPr lang="en-US" sz="4400" b="1" dirty="0">
                <a:solidFill>
                  <a:srgbClr val="92D050"/>
                </a:solidFill>
              </a:rPr>
              <a:t>telescopes</a:t>
            </a:r>
            <a:r>
              <a:rPr lang="en-US" sz="4400" dirty="0"/>
              <a:t> to support Copernicus’ theory.</a:t>
            </a:r>
          </a:p>
          <a:p>
            <a:pPr lvl="1"/>
            <a:r>
              <a:rPr lang="en-US" sz="4000" dirty="0"/>
              <a:t> Galileo observed Venus had “</a:t>
            </a:r>
            <a:r>
              <a:rPr lang="en-US" sz="4000" b="1" dirty="0">
                <a:solidFill>
                  <a:srgbClr val="92D050"/>
                </a:solidFill>
              </a:rPr>
              <a:t>phases</a:t>
            </a:r>
            <a:r>
              <a:rPr lang="en-US" sz="4000" dirty="0"/>
              <a:t>” like the moon.</a:t>
            </a:r>
          </a:p>
          <a:p>
            <a:pPr lvl="1"/>
            <a:r>
              <a:rPr lang="en-US" sz="4000" dirty="0"/>
              <a:t> This can only be explained if Venus is also </a:t>
            </a:r>
            <a:r>
              <a:rPr lang="en-US" sz="4000" b="1" dirty="0">
                <a:solidFill>
                  <a:srgbClr val="92D050"/>
                </a:solidFill>
              </a:rPr>
              <a:t>orbiting the Sun.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104" y="2194490"/>
            <a:ext cx="6629168" cy="3844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082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FD5B40CC20934FBE02B9BFEDA731E6" ma:contentTypeVersion="31" ma:contentTypeDescription="Create a new document." ma:contentTypeScope="" ma:versionID="e4d7965a878f773d0914bc5893ac6b9b">
  <xsd:schema xmlns:xsd="http://www.w3.org/2001/XMLSchema" xmlns:xs="http://www.w3.org/2001/XMLSchema" xmlns:p="http://schemas.microsoft.com/office/2006/metadata/properties" xmlns:ns3="1f288448-f477-4024-bfa7-c5da6d31a550" xmlns:ns4="d1bea57f-f24a-4814-8dfc-e372b91f2504" targetNamespace="http://schemas.microsoft.com/office/2006/metadata/properties" ma:root="true" ma:fieldsID="b7154447e743345dd1e4f8c5b8b1160d" ns3:_="" ns4:_="">
    <xsd:import namespace="1f288448-f477-4024-bfa7-c5da6d31a550"/>
    <xsd:import namespace="d1bea57f-f24a-4814-8dfc-e372b91f250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MediaServiceMetadata" minOccurs="0"/>
                <xsd:element ref="ns4:MediaServiceFastMetadata" minOccurs="0"/>
                <xsd:element ref="ns4:TeamsChannelId" minOccurs="0"/>
                <xsd:element ref="ns4:Templates" minOccurs="0"/>
                <xsd:element ref="ns4:Self_Registration_Enabled0" minOccurs="0"/>
                <xsd:element ref="ns4:Is_Collaboration_Space_Locked" minOccurs="0"/>
                <xsd:element ref="ns4:IsNotebookLocked" minOccurs="0"/>
                <xsd:element ref="ns4:Math_Settings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288448-f477-4024-bfa7-c5da6d31a55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bea57f-f24a-4814-8dfc-e372b91f2504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MediaServiceMetadata" ma:index="2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5" nillable="true" ma:displayName="MediaServiceFastMetadata" ma:hidden="true" ma:internalName="MediaServiceFastMetadata" ma:readOnly="true">
      <xsd:simpleType>
        <xsd:restriction base="dms:Note"/>
      </xsd:simpleType>
    </xsd:element>
    <xsd:element name="TeamsChannelId" ma:index="26" nillable="true" ma:displayName="Teams Channel Id" ma:internalName="TeamsChannelId">
      <xsd:simpleType>
        <xsd:restriction base="dms:Text"/>
      </xsd:simpleType>
    </xsd:element>
    <xsd:element name="Templates" ma:index="27" nillable="true" ma:displayName="Templates" ma:internalName="Templates">
      <xsd:simpleType>
        <xsd:restriction base="dms:Note">
          <xsd:maxLength value="255"/>
        </xsd:restriction>
      </xsd:simpleType>
    </xsd:element>
    <xsd:element name="Self_Registration_Enabled0" ma:index="28" nillable="true" ma:displayName="Self Registration Enabled" ma:internalName="Self_Registration_Enabled0">
      <xsd:simpleType>
        <xsd:restriction base="dms:Boolean"/>
      </xsd:simpleType>
    </xsd:element>
    <xsd:element name="Is_Collaboration_Space_Locked" ma:index="29" nillable="true" ma:displayName="Is Collaboration Space Locked" ma:internalName="Is_Collaboration_Space_Locked">
      <xsd:simpleType>
        <xsd:restriction base="dms:Boolean"/>
      </xsd:simpleType>
    </xsd:element>
    <xsd:element name="IsNotebookLocked" ma:index="30" nillable="true" ma:displayName="Is Notebook Locked" ma:internalName="IsNotebookLocked">
      <xsd:simpleType>
        <xsd:restriction base="dms:Boolean"/>
      </xsd:simpleType>
    </xsd:element>
    <xsd:element name="Math_Settings" ma:index="31" nillable="true" ma:displayName="Math Settings" ma:internalName="Math_Settings">
      <xsd:simpleType>
        <xsd:restriction base="dms:Text"/>
      </xsd:simpleType>
    </xsd:element>
    <xsd:element name="MediaServiceAutoKeyPoints" ma:index="3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3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5" nillable="true" ma:displayName="Tags" ma:internalName="MediaServiceAutoTags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NotebookLocked xmlns="d1bea57f-f24a-4814-8dfc-e372b91f2504" xsi:nil="true"/>
    <Owner xmlns="d1bea57f-f24a-4814-8dfc-e372b91f2504">
      <UserInfo>
        <DisplayName/>
        <AccountId xsi:nil="true"/>
        <AccountType/>
      </UserInfo>
    </Owner>
    <CultureName xmlns="d1bea57f-f24a-4814-8dfc-e372b91f2504" xsi:nil="true"/>
    <Invited_Teachers xmlns="d1bea57f-f24a-4814-8dfc-e372b91f2504" xsi:nil="true"/>
    <Is_Collaboration_Space_Locked xmlns="d1bea57f-f24a-4814-8dfc-e372b91f2504" xsi:nil="true"/>
    <Has_Teacher_Only_SectionGroup xmlns="d1bea57f-f24a-4814-8dfc-e372b91f2504" xsi:nil="true"/>
    <Templates xmlns="d1bea57f-f24a-4814-8dfc-e372b91f2504" xsi:nil="true"/>
    <NotebookType xmlns="d1bea57f-f24a-4814-8dfc-e372b91f2504" xsi:nil="true"/>
    <AppVersion xmlns="d1bea57f-f24a-4814-8dfc-e372b91f2504" xsi:nil="true"/>
    <TeamsChannelId xmlns="d1bea57f-f24a-4814-8dfc-e372b91f2504" xsi:nil="true"/>
    <DefaultSectionNames xmlns="d1bea57f-f24a-4814-8dfc-e372b91f2504" xsi:nil="true"/>
    <Invited_Students xmlns="d1bea57f-f24a-4814-8dfc-e372b91f2504" xsi:nil="true"/>
    <Self_Registration_Enabled xmlns="d1bea57f-f24a-4814-8dfc-e372b91f2504" xsi:nil="true"/>
    <Math_Settings xmlns="d1bea57f-f24a-4814-8dfc-e372b91f2504" xsi:nil="true"/>
    <Self_Registration_Enabled0 xmlns="d1bea57f-f24a-4814-8dfc-e372b91f2504" xsi:nil="true"/>
    <FolderType xmlns="d1bea57f-f24a-4814-8dfc-e372b91f2504" xsi:nil="true"/>
    <Teachers xmlns="d1bea57f-f24a-4814-8dfc-e372b91f2504">
      <UserInfo>
        <DisplayName/>
        <AccountId xsi:nil="true"/>
        <AccountType/>
      </UserInfo>
    </Teachers>
    <Students xmlns="d1bea57f-f24a-4814-8dfc-e372b91f2504">
      <UserInfo>
        <DisplayName/>
        <AccountId xsi:nil="true"/>
        <AccountType/>
      </UserInfo>
    </Students>
    <Student_Groups xmlns="d1bea57f-f24a-4814-8dfc-e372b91f2504">
      <UserInfo>
        <DisplayName/>
        <AccountId xsi:nil="true"/>
        <AccountType/>
      </UserInfo>
    </Student_Groups>
  </documentManagement>
</p:properties>
</file>

<file path=customXml/itemProps1.xml><?xml version="1.0" encoding="utf-8"?>
<ds:datastoreItem xmlns:ds="http://schemas.openxmlformats.org/officeDocument/2006/customXml" ds:itemID="{57048DA0-A085-4147-98B8-777C73E376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288448-f477-4024-bfa7-c5da6d31a550"/>
    <ds:schemaRef ds:uri="d1bea57f-f24a-4814-8dfc-e372b91f2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446CD4-64CB-4891-8F2E-9B2056C0A7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F5310C-15FF-4B93-B98E-7F458E0D8E6E}">
  <ds:schemaRefs>
    <ds:schemaRef ds:uri="d1bea57f-f24a-4814-8dfc-e372b91f2504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1f288448-f477-4024-bfa7-c5da6d31a55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</TotalTime>
  <Words>357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Theory!</vt:lpstr>
      <vt:lpstr>Current Theory!</vt:lpstr>
      <vt:lpstr>Big Bang Theory!</vt:lpstr>
      <vt:lpstr>Other Space Theories</vt:lpstr>
      <vt:lpstr>Ptolemy’s Model of The Solar System</vt:lpstr>
      <vt:lpstr>Evidence for the Geocentric Model </vt:lpstr>
      <vt:lpstr>Copernicus’ Model of The Solar System</vt:lpstr>
      <vt:lpstr>Evidence for The Heliocentric Model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Three Types of Galaxies?</dc:title>
  <dc:creator>Kelsey Snell</dc:creator>
  <cp:lastModifiedBy>Kelsey Snell</cp:lastModifiedBy>
  <cp:revision>21</cp:revision>
  <dcterms:created xsi:type="dcterms:W3CDTF">2018-08-14T19:18:02Z</dcterms:created>
  <dcterms:modified xsi:type="dcterms:W3CDTF">2019-08-15T19:59:05Z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0x010100BFFD5B40CC20934FBE02B9BFEDA731E6</vt:lpwstr>
  </property>
</Properties>
</file>